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tif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en ondertite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tekst"/>
          <p:cNvSpPr txBox="1"/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13" name="Hoofdtekst - niveau één…"/>
          <p:cNvSpPr txBox="1"/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4" name="Dianummer"/>
          <p:cNvSpPr txBox="1"/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driema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jn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Rechthoek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17" name="Afbeelding"/>
          <p:cNvSpPr/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Afbeelding"/>
          <p:cNvSpPr/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Afbeelding"/>
          <p:cNvSpPr/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Titeltekst"/>
          <p:cNvSpPr txBox="1"/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121" name="Hoofdtekst - niveau één…"/>
          <p:cNvSpPr txBox="1"/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22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eenma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jn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Rechthoek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1" name="Afbeelding"/>
          <p:cNvSpPr/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Titeltekst"/>
          <p:cNvSpPr txBox="1"/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133" name="Hoofdtekst - niveau één…"/>
          <p:cNvSpPr txBox="1"/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34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&quot;Typ hier een citaat.&quot;"/>
          <p:cNvSpPr txBox="1"/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pPr/>
            <a:r>
              <a:t>"Typ hier een citaat."</a:t>
            </a:r>
          </a:p>
        </p:txBody>
      </p:sp>
      <p:sp>
        <p:nvSpPr>
          <p:cNvPr id="142" name="–Johnny Appleseed"/>
          <p:cNvSpPr txBox="1"/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i="1"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43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Afbeeldin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horizonta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jn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Lijn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Lijn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Rechthoek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NAAM"/>
          <p:cNvSpPr txBox="1"/>
          <p:nvPr>
            <p:ph type="body" sz="quarter" idx="13"/>
          </p:nvPr>
        </p:nvSpPr>
        <p:spPr>
          <a:xfrm>
            <a:off x="6359707" y="8877300"/>
            <a:ext cx="122346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NAAM</a:t>
            </a:r>
          </a:p>
        </p:txBody>
      </p:sp>
      <p:sp>
        <p:nvSpPr>
          <p:cNvPr id="26" name="PROJECT"/>
          <p:cNvSpPr txBox="1"/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27" name="DATUM"/>
          <p:cNvSpPr txBox="1"/>
          <p:nvPr>
            <p:ph type="body" sz="quarter" idx="15"/>
          </p:nvPr>
        </p:nvSpPr>
        <p:spPr>
          <a:xfrm>
            <a:off x="248807" y="8912250"/>
            <a:ext cx="761925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DATUM</a:t>
            </a:r>
          </a:p>
        </p:txBody>
      </p:sp>
      <p:sp>
        <p:nvSpPr>
          <p:cNvPr id="28" name="Klant"/>
          <p:cNvSpPr txBox="1"/>
          <p:nvPr>
            <p:ph type="body" sz="quarter" idx="16"/>
          </p:nvPr>
        </p:nvSpPr>
        <p:spPr>
          <a:xfrm>
            <a:off x="5318308" y="8912250"/>
            <a:ext cx="75277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Klant</a:t>
            </a:r>
          </a:p>
        </p:txBody>
      </p:sp>
      <p:sp>
        <p:nvSpPr>
          <p:cNvPr id="29" name="DATUM"/>
          <p:cNvSpPr txBox="1"/>
          <p:nvPr>
            <p:ph type="body" sz="quarter" idx="17"/>
          </p:nvPr>
        </p:nvSpPr>
        <p:spPr>
          <a:xfrm>
            <a:off x="1422400" y="8877300"/>
            <a:ext cx="1409548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DATUM</a:t>
            </a:r>
          </a:p>
        </p:txBody>
      </p:sp>
      <p:sp>
        <p:nvSpPr>
          <p:cNvPr id="30" name="Afbeelding"/>
          <p:cNvSpPr/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eltekst"/>
          <p:cNvSpPr txBox="1"/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32" name="Hoofdtekst - niveau één…"/>
          <p:cNvSpPr txBox="1"/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33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o - horizontaal vierma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jn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Lijn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Lijn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Rechthoek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4" name="NAAM"/>
          <p:cNvSpPr txBox="1"/>
          <p:nvPr>
            <p:ph type="body" sz="quarter" idx="13"/>
          </p:nvPr>
        </p:nvSpPr>
        <p:spPr>
          <a:xfrm>
            <a:off x="6359707" y="8877300"/>
            <a:ext cx="122346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NAAM</a:t>
            </a:r>
          </a:p>
        </p:txBody>
      </p:sp>
      <p:sp>
        <p:nvSpPr>
          <p:cNvPr id="45" name="PROJECT"/>
          <p:cNvSpPr txBox="1"/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46" name="DATUM"/>
          <p:cNvSpPr txBox="1"/>
          <p:nvPr>
            <p:ph type="body" sz="quarter" idx="15"/>
          </p:nvPr>
        </p:nvSpPr>
        <p:spPr>
          <a:xfrm>
            <a:off x="248807" y="8912250"/>
            <a:ext cx="761925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DATUM</a:t>
            </a:r>
          </a:p>
        </p:txBody>
      </p:sp>
      <p:sp>
        <p:nvSpPr>
          <p:cNvPr id="47" name="Klant"/>
          <p:cNvSpPr txBox="1"/>
          <p:nvPr>
            <p:ph type="body" sz="quarter" idx="16"/>
          </p:nvPr>
        </p:nvSpPr>
        <p:spPr>
          <a:xfrm>
            <a:off x="5318308" y="8912250"/>
            <a:ext cx="75277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Klant</a:t>
            </a:r>
          </a:p>
        </p:txBody>
      </p:sp>
      <p:sp>
        <p:nvSpPr>
          <p:cNvPr id="48" name="DATUM"/>
          <p:cNvSpPr txBox="1"/>
          <p:nvPr>
            <p:ph type="body" sz="quarter" idx="17"/>
          </p:nvPr>
        </p:nvSpPr>
        <p:spPr>
          <a:xfrm>
            <a:off x="1419408" y="8877300"/>
            <a:ext cx="1409548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DATUM</a:t>
            </a:r>
          </a:p>
        </p:txBody>
      </p:sp>
      <p:sp>
        <p:nvSpPr>
          <p:cNvPr id="49" name="Afbeelding"/>
          <p:cNvSpPr/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Afbeelding"/>
          <p:cNvSpPr/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Afbeelding"/>
          <p:cNvSpPr/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Afbeelding"/>
          <p:cNvSpPr/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eltekst"/>
          <p:cNvSpPr txBox="1"/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54" name="Hoofdtekst - niveau één…"/>
          <p:cNvSpPr txBox="1"/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55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dde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eltekst"/>
          <p:cNvSpPr txBox="1"/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63" name="Dianummer"/>
          <p:cNvSpPr txBox="1"/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ca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Afbeelding"/>
          <p:cNvSpPr/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Titeltekst"/>
          <p:cNvSpPr txBox="1"/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cap="all" sz="65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72" name="Hoofdtekst - niveau één…"/>
          <p:cNvSpPr txBox="1"/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73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bov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teks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81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elteks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89" name="Hoofdtekst - niveau één…"/>
          <p:cNvSpPr txBox="1"/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90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opsomming en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Afbeelding"/>
          <p:cNvSpPr/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Titelteks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Titeltekst</a:t>
            </a:r>
          </a:p>
        </p:txBody>
      </p:sp>
      <p:sp>
        <p:nvSpPr>
          <p:cNvPr id="99" name="Hoofdtekst - niveau één…"/>
          <p:cNvSpPr txBox="1"/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00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psommingstek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Hoofdtekst - niveau éé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08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Hoofdtekst - niveau één…"/>
          <p:cNvSpPr txBox="1"/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4" name="Titeltekst"/>
          <p:cNvSpPr txBox="1"/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Titeltekst</a:t>
            </a:r>
          </a:p>
        </p:txBody>
      </p:sp>
      <p:sp>
        <p:nvSpPr>
          <p:cNvPr id="5" name="Dianummer"/>
          <p:cNvSpPr txBox="1"/>
          <p:nvPr>
            <p:ph type="sldNum" sz="quarter" idx="2"/>
          </p:nvPr>
        </p:nvSpPr>
        <p:spPr>
          <a:xfrm>
            <a:off x="6352743" y="9476689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6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7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3.png"/><Relationship Id="rId6" Type="http://schemas.openxmlformats.org/officeDocument/2006/relationships/image" Target="../media/image1.tif"/><Relationship Id="rId7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4.tif"/><Relationship Id="rId5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5.tif"/><Relationship Id="rId6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stautom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Testautomation</a:t>
            </a:r>
          </a:p>
        </p:txBody>
      </p:sp>
      <p:sp>
        <p:nvSpPr>
          <p:cNvPr id="168" name="23/4: KUL - campus Geel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23/4: KUL - campus Geel</a:t>
            </a:r>
          </a:p>
        </p:txBody>
      </p:sp>
      <p:pic>
        <p:nvPicPr>
          <p:cNvPr id="169" name="Afbeelding" descr="Afbeeldi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Importance 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Importance TA</a:t>
            </a:r>
          </a:p>
        </p:txBody>
      </p:sp>
      <p:sp>
        <p:nvSpPr>
          <p:cNvPr id="218" name="Agile = quick deliver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Agile = quick delivery</a:t>
            </a:r>
          </a:p>
          <a:p>
            <a:pPr>
              <a:buBlip>
                <a:blip r:embed="rId2"/>
              </a:buBlip>
            </a:pPr>
            <a:r>
              <a:t>Multiple platforms</a:t>
            </a:r>
          </a:p>
          <a:p>
            <a:pPr>
              <a:buBlip>
                <a:blip r:embed="rId2"/>
              </a:buBlip>
            </a:pPr>
            <a:r>
              <a:t>Complexity</a:t>
            </a:r>
          </a:p>
          <a:p>
            <a:pPr>
              <a:buBlip>
                <a:blip r:embed="rId2"/>
              </a:buBlip>
            </a:pPr>
            <a:r>
              <a:t>Objectiveness</a:t>
            </a:r>
          </a:p>
          <a:p>
            <a:pPr>
              <a:buBlip>
                <a:blip r:embed="rId2"/>
              </a:buBlip>
            </a:pPr>
            <a:r>
              <a:t>We’re human</a:t>
            </a:r>
          </a:p>
        </p:txBody>
      </p:sp>
      <p:pic>
        <p:nvPicPr>
          <p:cNvPr id="219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Afbeelding" descr="Afbeeldi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83131" y="5019600"/>
            <a:ext cx="5289769" cy="2740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Importance 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Importance TA</a:t>
            </a:r>
          </a:p>
        </p:txBody>
      </p:sp>
      <p:sp>
        <p:nvSpPr>
          <p:cNvPr id="224" name="Hoofdteks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225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Afbeelding" descr="Afbeeldi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25500" y="2857500"/>
            <a:ext cx="11607800" cy="579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Importance 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Importance TA</a:t>
            </a:r>
          </a:p>
        </p:txBody>
      </p:sp>
      <p:sp>
        <p:nvSpPr>
          <p:cNvPr id="230" name="Hoofdteks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231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B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Bio</a:t>
            </a:r>
          </a:p>
        </p:txBody>
      </p:sp>
      <p:sp>
        <p:nvSpPr>
          <p:cNvPr id="173" name="Stef Daem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Stef Daems</a:t>
            </a:r>
          </a:p>
          <a:p>
            <a:pPr>
              <a:buBlip>
                <a:blip r:embed="rId2"/>
              </a:buBlip>
            </a:pPr>
            <a:r>
              <a:t>Consultant @ Devoteam</a:t>
            </a:r>
          </a:p>
          <a:p>
            <a:pPr>
              <a:buBlip>
                <a:blip r:embed="rId2"/>
              </a:buBlip>
            </a:pPr>
            <a:r>
              <a:t>10 years of experience in test automation</a:t>
            </a:r>
          </a:p>
          <a:p>
            <a:pPr lvl="1">
              <a:buBlip>
                <a:blip r:embed="rId2"/>
              </a:buBlip>
              <a:defRPr sz="2800"/>
            </a:pPr>
            <a:r>
              <a:t>Proximus, KPN, Telenet, LGI</a:t>
            </a:r>
          </a:p>
          <a:p>
            <a:pPr>
              <a:buBlip>
                <a:blip r:embed="rId2"/>
              </a:buBlip>
            </a:pPr>
            <a:r>
              <a:t>Tech-lead Automation and Tooling @ Liberty Global International - EOS project</a:t>
            </a:r>
          </a:p>
        </p:txBody>
      </p:sp>
      <p:pic>
        <p:nvPicPr>
          <p:cNvPr id="174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47707" y="741486"/>
            <a:ext cx="3290293" cy="32902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Planning</a:t>
            </a:r>
          </a:p>
        </p:txBody>
      </p:sp>
      <p:sp>
        <p:nvSpPr>
          <p:cNvPr id="177" name="Project EO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Project EOS</a:t>
            </a:r>
          </a:p>
          <a:p>
            <a:pPr>
              <a:buBlip>
                <a:blip r:embed="rId2"/>
              </a:buBlip>
            </a:pPr>
            <a:r>
              <a:t>Why test automation is important</a:t>
            </a:r>
          </a:p>
          <a:p>
            <a:pPr>
              <a:buBlip>
                <a:blip r:embed="rId2"/>
              </a:buBlip>
            </a:pPr>
            <a:r>
              <a:t>XAGGET eco-system</a:t>
            </a:r>
          </a:p>
          <a:p>
            <a:pPr>
              <a:buBlip>
                <a:blip r:embed="rId2"/>
              </a:buBlip>
            </a:pPr>
            <a:r>
              <a:t>Manage and distribution XAGGET</a:t>
            </a:r>
          </a:p>
          <a:p>
            <a:pPr>
              <a:buBlip>
                <a:blip r:embed="rId2"/>
              </a:buBlip>
            </a:pPr>
            <a:r>
              <a:t>HZNGO testing</a:t>
            </a:r>
          </a:p>
        </p:txBody>
      </p:sp>
      <p:pic>
        <p:nvPicPr>
          <p:cNvPr id="178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182" name="Hoofdteks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83" name="Liberty Globals new TV box.mp4" descr="Liberty Globals new TV box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309511" y="2705100"/>
            <a:ext cx="10385778" cy="584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Afbeelding" descr="Afbeeldi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Afbeelding" descr="Afbeeldi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09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188" name="Liberty Global indirectly owns 57.5% of Telenet, as of September 30, 2016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0" indent="0" defTabSz="484886">
              <a:spcBef>
                <a:spcPts val="2600"/>
              </a:spcBef>
              <a:buSzTx/>
              <a:buNone/>
              <a:defRPr sz="2988"/>
            </a:pPr>
          </a:p>
          <a:p>
            <a:pPr marL="368934" indent="-368934" defTabSz="484886">
              <a:spcBef>
                <a:spcPts val="2600"/>
              </a:spcBef>
              <a:buBlip>
                <a:blip r:embed="rId2"/>
              </a:buBlip>
              <a:defRPr sz="2988"/>
            </a:pPr>
            <a:r>
              <a:t>Liberty Global indirectly owns 57.5% of Telenet, as of September 30, 2016.</a:t>
            </a:r>
          </a:p>
        </p:txBody>
      </p:sp>
      <p:pic>
        <p:nvPicPr>
          <p:cNvPr id="189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42513" y="2506261"/>
            <a:ext cx="5719774" cy="47664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Afbeelding" descr="Afbeeldi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194" name="Belgian TV quality standard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 Belgian TV quality standards</a:t>
            </a:r>
          </a:p>
          <a:p>
            <a:pPr>
              <a:buBlip>
                <a:blip r:embed="rId2"/>
              </a:buBlip>
            </a:pPr>
            <a:r>
              <a:t>Telenet driver seat</a:t>
            </a:r>
          </a:p>
          <a:p>
            <a:pPr>
              <a:buBlip>
                <a:blip r:embed="rId2"/>
              </a:buBlip>
            </a:pPr>
            <a:r>
              <a:t>Main office Herentals</a:t>
            </a:r>
          </a:p>
          <a:p>
            <a:pPr>
              <a:buBlip>
                <a:blip r:embed="rId2"/>
              </a:buBlip>
            </a:pPr>
            <a:r>
              <a:t>Labo Mechelen</a:t>
            </a:r>
          </a:p>
        </p:txBody>
      </p:sp>
      <p:pic>
        <p:nvPicPr>
          <p:cNvPr id="195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Afbeelding" descr="Afbeeldi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574613" y="5571204"/>
            <a:ext cx="4645518" cy="3484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hermafbeelding 2018-04-16 om 18.17.58.png" descr="Schermafbeelding 2018-04-16 om 18.17.58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355850" y="2430002"/>
            <a:ext cx="8293100" cy="2146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201" name="Complex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Complexity</a:t>
            </a: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  <a:defRPr i="1"/>
            </a:pPr>
            <a:r>
              <a:t>picture network</a:t>
            </a:r>
          </a:p>
        </p:txBody>
      </p:sp>
      <p:pic>
        <p:nvPicPr>
          <p:cNvPr id="202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Schermafbeelding 2018-04-16 om 19.23.43.png" descr="Schermafbeelding 2018-04-16 om 19.23.4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99250" y="8667750"/>
            <a:ext cx="5956300" cy="660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207" name="High spee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High speed</a:t>
            </a: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  <a:defRPr i="1"/>
            </a:pPr>
            <a:r>
              <a:t>Cadence image</a:t>
            </a:r>
          </a:p>
        </p:txBody>
      </p:sp>
      <p:pic>
        <p:nvPicPr>
          <p:cNvPr id="208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Schermafbeelding 2018-04-16 om 19.28.05.png" descr="Schermafbeelding 2018-04-16 om 19.28.0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00850" y="8636000"/>
            <a:ext cx="5803900" cy="673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roject E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EOS</a:t>
            </a:r>
          </a:p>
        </p:txBody>
      </p:sp>
      <p:sp>
        <p:nvSpPr>
          <p:cNvPr id="213" name="Hoofdteks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214" name="Afbeelding" descr="Afbeeldi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99550" y="990600"/>
            <a:ext cx="3467100" cy="96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Afbeelding" descr="Afbeeldi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91500" y="1092200"/>
            <a:ext cx="1016000" cy="76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